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9" r:id="rId3"/>
    <p:sldId id="271" r:id="rId4"/>
    <p:sldId id="268" r:id="rId5"/>
    <p:sldId id="267" r:id="rId6"/>
    <p:sldId id="264" r:id="rId7"/>
    <p:sldId id="260" r:id="rId8"/>
    <p:sldId id="270" r:id="rId9"/>
    <p:sldId id="269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94" autoAdjust="0"/>
    <p:restoredTop sz="94685"/>
  </p:normalViewPr>
  <p:slideViewPr>
    <p:cSldViewPr snapToGrid="0" snapToObjects="1">
      <p:cViewPr varScale="1">
        <p:scale>
          <a:sx n="109" d="100"/>
          <a:sy n="109" d="100"/>
        </p:scale>
        <p:origin x="3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695750-3C25-4BA4-821A-804F073A020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824606-902A-4940-8C88-AFCAB841A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996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824606-902A-4940-8C88-AFCAB841A3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922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824606-902A-4940-8C88-AFCAB841A3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88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824606-902A-4940-8C88-AFCAB841A3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75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1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905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54782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566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4148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002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240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762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65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599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60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55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14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89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23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56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8E3E4A-0763-5645-AFB0-4DB5519CAAFC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12F2DD0-706B-D140-AF41-DE6942FC7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4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2589B50-D615-4630-B6F7-29E99FF2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7A83DF-4E7A-4A81-867E-10E29C4BD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6111243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843A6E-BBFD-6E4A-99E6-54A5F350E9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79" y="431496"/>
            <a:ext cx="6000880" cy="394325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EFFFF"/>
                </a:solidFill>
              </a:rPr>
              <a:t>CIS 434 Course Project:</a:t>
            </a:r>
            <a:br>
              <a:rPr lang="en-US" sz="4000" dirty="0">
                <a:solidFill>
                  <a:srgbClr val="FEFFFF"/>
                </a:solidFill>
              </a:rPr>
            </a:br>
            <a:br>
              <a:rPr lang="en-US" sz="4000" dirty="0">
                <a:solidFill>
                  <a:srgbClr val="FEFFFF"/>
                </a:solidFill>
              </a:rPr>
            </a:br>
            <a:r>
              <a:rPr lang="en-US" sz="4000" dirty="0">
                <a:solidFill>
                  <a:srgbClr val="FEFFFF"/>
                </a:solidFill>
              </a:rPr>
              <a:t>Checkers Game</a:t>
            </a:r>
          </a:p>
        </p:txBody>
      </p:sp>
      <p:sp>
        <p:nvSpPr>
          <p:cNvPr id="15" name="Freeform 27">
            <a:extLst>
              <a:ext uri="{FF2B5EF4-FFF2-40B4-BE49-F238E27FC236}">
                <a16:creationId xmlns:a16="http://schemas.microsoft.com/office/drawing/2014/main" id="{435515D7-4CE9-4558-BA93-E245EFB64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6881206" cy="857047"/>
          </a:xfrm>
          <a:custGeom>
            <a:avLst/>
            <a:gdLst>
              <a:gd name="connsiteX0" fmla="*/ 0 w 6881206"/>
              <a:gd name="connsiteY0" fmla="*/ 0 h 857047"/>
              <a:gd name="connsiteX1" fmla="*/ 653445 w 6881206"/>
              <a:gd name="connsiteY1" fmla="*/ 0 h 857047"/>
              <a:gd name="connsiteX2" fmla="*/ 1156123 w 6881206"/>
              <a:gd name="connsiteY2" fmla="*/ 0 h 857047"/>
              <a:gd name="connsiteX3" fmla="*/ 1380221 w 6881206"/>
              <a:gd name="connsiteY3" fmla="*/ 0 h 857047"/>
              <a:gd name="connsiteX4" fmla="*/ 1444324 w 6881206"/>
              <a:gd name="connsiteY4" fmla="*/ 0 h 857047"/>
              <a:gd name="connsiteX5" fmla="*/ 1522072 w 6881206"/>
              <a:gd name="connsiteY5" fmla="*/ 0 h 857047"/>
              <a:gd name="connsiteX6" fmla="*/ 1596570 w 6881206"/>
              <a:gd name="connsiteY6" fmla="*/ 0 h 857047"/>
              <a:gd name="connsiteX7" fmla="*/ 1893047 w 6881206"/>
              <a:gd name="connsiteY7" fmla="*/ 0 h 857047"/>
              <a:gd name="connsiteX8" fmla="*/ 1978260 w 6881206"/>
              <a:gd name="connsiteY8" fmla="*/ 0 h 857047"/>
              <a:gd name="connsiteX9" fmla="*/ 2032793 w 6881206"/>
              <a:gd name="connsiteY9" fmla="*/ 0 h 857047"/>
              <a:gd name="connsiteX10" fmla="*/ 2095032 w 6881206"/>
              <a:gd name="connsiteY10" fmla="*/ 0 h 857047"/>
              <a:gd name="connsiteX11" fmla="*/ 2574748 w 6881206"/>
              <a:gd name="connsiteY11" fmla="*/ 0 h 857047"/>
              <a:gd name="connsiteX12" fmla="*/ 2712413 w 6881206"/>
              <a:gd name="connsiteY12" fmla="*/ 0 h 857047"/>
              <a:gd name="connsiteX13" fmla="*/ 2724164 w 6881206"/>
              <a:gd name="connsiteY13" fmla="*/ 0 h 857047"/>
              <a:gd name="connsiteX14" fmla="*/ 2806423 w 6881206"/>
              <a:gd name="connsiteY14" fmla="*/ 0 h 857047"/>
              <a:gd name="connsiteX15" fmla="*/ 2975563 w 6881206"/>
              <a:gd name="connsiteY15" fmla="*/ 0 h 857047"/>
              <a:gd name="connsiteX16" fmla="*/ 3029696 w 6881206"/>
              <a:gd name="connsiteY16" fmla="*/ 0 h 857047"/>
              <a:gd name="connsiteX17" fmla="*/ 3216247 w 6881206"/>
              <a:gd name="connsiteY17" fmla="*/ 0 h 857047"/>
              <a:gd name="connsiteX18" fmla="*/ 3464491 w 6881206"/>
              <a:gd name="connsiteY18" fmla="*/ 0 h 857047"/>
              <a:gd name="connsiteX19" fmla="*/ 3476820 w 6881206"/>
              <a:gd name="connsiteY19" fmla="*/ 0 h 857047"/>
              <a:gd name="connsiteX20" fmla="*/ 3508932 w 6881206"/>
              <a:gd name="connsiteY20" fmla="*/ 0 h 857047"/>
              <a:gd name="connsiteX21" fmla="*/ 3518154 w 6881206"/>
              <a:gd name="connsiteY21" fmla="*/ 0 h 857047"/>
              <a:gd name="connsiteX22" fmla="*/ 3563124 w 6881206"/>
              <a:gd name="connsiteY22" fmla="*/ 0 h 857047"/>
              <a:gd name="connsiteX23" fmla="*/ 3568615 w 6881206"/>
              <a:gd name="connsiteY23" fmla="*/ 0 h 857047"/>
              <a:gd name="connsiteX24" fmla="*/ 3582711 w 6881206"/>
              <a:gd name="connsiteY24" fmla="*/ 0 h 857047"/>
              <a:gd name="connsiteX25" fmla="*/ 3607047 w 6881206"/>
              <a:gd name="connsiteY25" fmla="*/ 0 h 857047"/>
              <a:gd name="connsiteX26" fmla="*/ 3711363 w 6881206"/>
              <a:gd name="connsiteY26" fmla="*/ 0 h 857047"/>
              <a:gd name="connsiteX27" fmla="*/ 3757936 w 6881206"/>
              <a:gd name="connsiteY27" fmla="*/ 0 h 857047"/>
              <a:gd name="connsiteX28" fmla="*/ 3914505 w 6881206"/>
              <a:gd name="connsiteY28" fmla="*/ 0 h 857047"/>
              <a:gd name="connsiteX29" fmla="*/ 4099165 w 6881206"/>
              <a:gd name="connsiteY29" fmla="*/ 0 h 857047"/>
              <a:gd name="connsiteX30" fmla="*/ 4176573 w 6881206"/>
              <a:gd name="connsiteY30" fmla="*/ 0 h 857047"/>
              <a:gd name="connsiteX31" fmla="*/ 4211043 w 6881206"/>
              <a:gd name="connsiteY31" fmla="*/ 0 h 857047"/>
              <a:gd name="connsiteX32" fmla="*/ 4249415 w 6881206"/>
              <a:gd name="connsiteY32" fmla="*/ 0 h 857047"/>
              <a:gd name="connsiteX33" fmla="*/ 4292911 w 6881206"/>
              <a:gd name="connsiteY33" fmla="*/ 0 h 857047"/>
              <a:gd name="connsiteX34" fmla="*/ 4715176 w 6881206"/>
              <a:gd name="connsiteY34" fmla="*/ 0 h 857047"/>
              <a:gd name="connsiteX35" fmla="*/ 4749035 w 6881206"/>
              <a:gd name="connsiteY35" fmla="*/ 0 h 857047"/>
              <a:gd name="connsiteX36" fmla="*/ 5107279 w 6881206"/>
              <a:gd name="connsiteY36" fmla="*/ 0 h 857047"/>
              <a:gd name="connsiteX37" fmla="*/ 5446306 w 6881206"/>
              <a:gd name="connsiteY37" fmla="*/ 0 h 857047"/>
              <a:gd name="connsiteX38" fmla="*/ 5654500 w 6881206"/>
              <a:gd name="connsiteY38" fmla="*/ 0 h 857047"/>
              <a:gd name="connsiteX39" fmla="*/ 5879355 w 6881206"/>
              <a:gd name="connsiteY39" fmla="*/ 0 h 857047"/>
              <a:gd name="connsiteX40" fmla="*/ 6374171 w 6881206"/>
              <a:gd name="connsiteY40" fmla="*/ 0 h 857047"/>
              <a:gd name="connsiteX41" fmla="*/ 6382691 w 6881206"/>
              <a:gd name="connsiteY41" fmla="*/ 0 h 857047"/>
              <a:gd name="connsiteX42" fmla="*/ 6406881 w 6881206"/>
              <a:gd name="connsiteY42" fmla="*/ 10516 h 857047"/>
              <a:gd name="connsiteX43" fmla="*/ 6411719 w 6881206"/>
              <a:gd name="connsiteY43" fmla="*/ 15774 h 857047"/>
              <a:gd name="connsiteX44" fmla="*/ 6412418 w 6881206"/>
              <a:gd name="connsiteY44" fmla="*/ 16534 h 857047"/>
              <a:gd name="connsiteX45" fmla="*/ 6413765 w 6881206"/>
              <a:gd name="connsiteY45" fmla="*/ 17998 h 857047"/>
              <a:gd name="connsiteX46" fmla="*/ 6418286 w 6881206"/>
              <a:gd name="connsiteY46" fmla="*/ 21854 h 857047"/>
              <a:gd name="connsiteX47" fmla="*/ 6867337 w 6881206"/>
              <a:gd name="connsiteY47" fmla="*/ 404863 h 857047"/>
              <a:gd name="connsiteX48" fmla="*/ 6867337 w 6881206"/>
              <a:gd name="connsiteY48" fmla="*/ 452185 h 857047"/>
              <a:gd name="connsiteX49" fmla="*/ 6491457 w 6881206"/>
              <a:gd name="connsiteY49" fmla="*/ 772784 h 857047"/>
              <a:gd name="connsiteX50" fmla="*/ 6413765 w 6881206"/>
              <a:gd name="connsiteY50" fmla="*/ 839050 h 857047"/>
              <a:gd name="connsiteX51" fmla="*/ 6411719 w 6881206"/>
              <a:gd name="connsiteY51" fmla="*/ 841273 h 857047"/>
              <a:gd name="connsiteX52" fmla="*/ 6406881 w 6881206"/>
              <a:gd name="connsiteY52" fmla="*/ 846531 h 857047"/>
              <a:gd name="connsiteX53" fmla="*/ 6382691 w 6881206"/>
              <a:gd name="connsiteY53" fmla="*/ 857047 h 857047"/>
              <a:gd name="connsiteX54" fmla="*/ 6374171 w 6881206"/>
              <a:gd name="connsiteY54" fmla="*/ 857047 h 857047"/>
              <a:gd name="connsiteX55" fmla="*/ 6368680 w 6881206"/>
              <a:gd name="connsiteY55" fmla="*/ 857047 h 857047"/>
              <a:gd name="connsiteX56" fmla="*/ 6348221 w 6881206"/>
              <a:gd name="connsiteY56" fmla="*/ 857047 h 857047"/>
              <a:gd name="connsiteX57" fmla="*/ 6330248 w 6881206"/>
              <a:gd name="connsiteY57" fmla="*/ 857047 h 857047"/>
              <a:gd name="connsiteX58" fmla="*/ 6266353 w 6881206"/>
              <a:gd name="connsiteY58" fmla="*/ 857047 h 857047"/>
              <a:gd name="connsiteX59" fmla="*/ 6225932 w 6881206"/>
              <a:gd name="connsiteY59" fmla="*/ 857047 h 857047"/>
              <a:gd name="connsiteX60" fmla="*/ 6106926 w 6881206"/>
              <a:gd name="connsiteY60" fmla="*/ 857047 h 857047"/>
              <a:gd name="connsiteX61" fmla="*/ 6022790 w 6881206"/>
              <a:gd name="connsiteY61" fmla="*/ 857047 h 857047"/>
              <a:gd name="connsiteX62" fmla="*/ 5844088 w 6881206"/>
              <a:gd name="connsiteY62" fmla="*/ 857047 h 857047"/>
              <a:gd name="connsiteX63" fmla="*/ 5687880 w 6881206"/>
              <a:gd name="connsiteY63" fmla="*/ 857047 h 857047"/>
              <a:gd name="connsiteX64" fmla="*/ 5451985 w 6881206"/>
              <a:gd name="connsiteY64" fmla="*/ 857047 h 857047"/>
              <a:gd name="connsiteX65" fmla="*/ 5188261 w 6881206"/>
              <a:gd name="connsiteY65" fmla="*/ 857047 h 857047"/>
              <a:gd name="connsiteX66" fmla="*/ 4904764 w 6881206"/>
              <a:gd name="connsiteY66" fmla="*/ 857047 h 857047"/>
              <a:gd name="connsiteX67" fmla="*/ 4490989 w 6881206"/>
              <a:gd name="connsiteY67" fmla="*/ 857047 h 857047"/>
              <a:gd name="connsiteX68" fmla="*/ 4176573 w 6881206"/>
              <a:gd name="connsiteY68" fmla="*/ 857047 h 857047"/>
              <a:gd name="connsiteX69" fmla="*/ 4099165 w 6881206"/>
              <a:gd name="connsiteY69" fmla="*/ 857047 h 857047"/>
              <a:gd name="connsiteX70" fmla="*/ 4089943 w 6881206"/>
              <a:gd name="connsiteY70" fmla="*/ 857047 h 857047"/>
              <a:gd name="connsiteX71" fmla="*/ 4057940 w 6881206"/>
              <a:gd name="connsiteY71" fmla="*/ 857047 h 857047"/>
              <a:gd name="connsiteX72" fmla="*/ 4025386 w 6881206"/>
              <a:gd name="connsiteY72" fmla="*/ 857047 h 857047"/>
              <a:gd name="connsiteX73" fmla="*/ 3850160 w 6881206"/>
              <a:gd name="connsiteY73" fmla="*/ 857047 h 857047"/>
              <a:gd name="connsiteX74" fmla="*/ 3563124 w 6881206"/>
              <a:gd name="connsiteY74" fmla="*/ 857047 h 857047"/>
              <a:gd name="connsiteX75" fmla="*/ 3550795 w 6881206"/>
              <a:gd name="connsiteY75" fmla="*/ 857047 h 857047"/>
              <a:gd name="connsiteX76" fmla="*/ 3508932 w 6881206"/>
              <a:gd name="connsiteY76" fmla="*/ 857047 h 857047"/>
              <a:gd name="connsiteX77" fmla="*/ 3483683 w 6881206"/>
              <a:gd name="connsiteY77" fmla="*/ 857047 h 857047"/>
              <a:gd name="connsiteX78" fmla="*/ 3464491 w 6881206"/>
              <a:gd name="connsiteY78" fmla="*/ 857047 h 857047"/>
              <a:gd name="connsiteX79" fmla="*/ 3452740 w 6881206"/>
              <a:gd name="connsiteY79" fmla="*/ 857047 h 857047"/>
              <a:gd name="connsiteX80" fmla="*/ 3423719 w 6881206"/>
              <a:gd name="connsiteY80" fmla="*/ 857047 h 857047"/>
              <a:gd name="connsiteX81" fmla="*/ 3370481 w 6881206"/>
              <a:gd name="connsiteY81" fmla="*/ 857047 h 857047"/>
              <a:gd name="connsiteX82" fmla="*/ 3306946 w 6881206"/>
              <a:gd name="connsiteY82" fmla="*/ 857047 h 857047"/>
              <a:gd name="connsiteX83" fmla="*/ 3147208 w 6881206"/>
              <a:gd name="connsiteY83" fmla="*/ 857047 h 857047"/>
              <a:gd name="connsiteX84" fmla="*/ 3114429 w 6881206"/>
              <a:gd name="connsiteY84" fmla="*/ 857047 h 857047"/>
              <a:gd name="connsiteX85" fmla="*/ 2960658 w 6881206"/>
              <a:gd name="connsiteY85" fmla="*/ 857047 h 857047"/>
              <a:gd name="connsiteX86" fmla="*/ 2827230 w 6881206"/>
              <a:gd name="connsiteY86" fmla="*/ 857047 h 857047"/>
              <a:gd name="connsiteX87" fmla="*/ 2712413 w 6881206"/>
              <a:gd name="connsiteY87" fmla="*/ 857047 h 857047"/>
              <a:gd name="connsiteX88" fmla="*/ 2680242 w 6881206"/>
              <a:gd name="connsiteY88" fmla="*/ 857047 h 857047"/>
              <a:gd name="connsiteX89" fmla="*/ 2603835 w 6881206"/>
              <a:gd name="connsiteY89" fmla="*/ 857047 h 857047"/>
              <a:gd name="connsiteX90" fmla="*/ 2455042 w 6881206"/>
              <a:gd name="connsiteY90" fmla="*/ 857047 h 857047"/>
              <a:gd name="connsiteX91" fmla="*/ 2426415 w 6881206"/>
              <a:gd name="connsiteY91" fmla="*/ 857047 h 857047"/>
              <a:gd name="connsiteX92" fmla="*/ 2209736 w 6881206"/>
              <a:gd name="connsiteY92" fmla="*/ 857047 h 857047"/>
              <a:gd name="connsiteX93" fmla="*/ 1893047 w 6881206"/>
              <a:gd name="connsiteY93" fmla="*/ 857047 h 857047"/>
              <a:gd name="connsiteX94" fmla="*/ 1885034 w 6881206"/>
              <a:gd name="connsiteY94" fmla="*/ 857047 h 857047"/>
              <a:gd name="connsiteX95" fmla="*/ 1843786 w 6881206"/>
              <a:gd name="connsiteY95" fmla="*/ 857047 h 857047"/>
              <a:gd name="connsiteX96" fmla="*/ 1828944 w 6881206"/>
              <a:gd name="connsiteY96" fmla="*/ 857047 h 857047"/>
              <a:gd name="connsiteX97" fmla="*/ 1380221 w 6881206"/>
              <a:gd name="connsiteY97" fmla="*/ 857047 h 857047"/>
              <a:gd name="connsiteX98" fmla="*/ 1333065 w 6881206"/>
              <a:gd name="connsiteY98" fmla="*/ 857047 h 857047"/>
              <a:gd name="connsiteX99" fmla="*/ 653445 w 6881206"/>
              <a:gd name="connsiteY99" fmla="*/ 857047 h 857047"/>
              <a:gd name="connsiteX100" fmla="*/ 0 w 6881206"/>
              <a:gd name="connsiteY100" fmla="*/ 857047 h 857047"/>
              <a:gd name="connsiteX101" fmla="*/ 0 w 6881206"/>
              <a:gd name="connsiteY101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881206" h="857047">
                <a:moveTo>
                  <a:pt x="0" y="0"/>
                </a:moveTo>
                <a:cubicBezTo>
                  <a:pt x="0" y="0"/>
                  <a:pt x="0" y="0"/>
                  <a:pt x="653445" y="0"/>
                </a:cubicBezTo>
                <a:cubicBezTo>
                  <a:pt x="653445" y="0"/>
                  <a:pt x="653445" y="0"/>
                  <a:pt x="1156123" y="0"/>
                </a:cubicBezTo>
                <a:lnTo>
                  <a:pt x="1380221" y="0"/>
                </a:lnTo>
                <a:cubicBezTo>
                  <a:pt x="1380221" y="0"/>
                  <a:pt x="1380221" y="0"/>
                  <a:pt x="1444324" y="0"/>
                </a:cubicBezTo>
                <a:lnTo>
                  <a:pt x="1522072" y="0"/>
                </a:lnTo>
                <a:lnTo>
                  <a:pt x="1596570" y="0"/>
                </a:lnTo>
                <a:cubicBezTo>
                  <a:pt x="1668686" y="0"/>
                  <a:pt x="1764840" y="0"/>
                  <a:pt x="1893047" y="0"/>
                </a:cubicBezTo>
                <a:cubicBezTo>
                  <a:pt x="1893047" y="0"/>
                  <a:pt x="1893047" y="0"/>
                  <a:pt x="1978260" y="0"/>
                </a:cubicBezTo>
                <a:lnTo>
                  <a:pt x="2032793" y="0"/>
                </a:lnTo>
                <a:lnTo>
                  <a:pt x="2095032" y="0"/>
                </a:lnTo>
                <a:cubicBezTo>
                  <a:pt x="2196025" y="0"/>
                  <a:pt x="2347515" y="0"/>
                  <a:pt x="2574748" y="0"/>
                </a:cubicBezTo>
                <a:lnTo>
                  <a:pt x="2712413" y="0"/>
                </a:lnTo>
                <a:lnTo>
                  <a:pt x="2724164" y="0"/>
                </a:lnTo>
                <a:lnTo>
                  <a:pt x="2806423" y="0"/>
                </a:lnTo>
                <a:lnTo>
                  <a:pt x="2975563" y="0"/>
                </a:lnTo>
                <a:lnTo>
                  <a:pt x="3029696" y="0"/>
                </a:lnTo>
                <a:lnTo>
                  <a:pt x="3216247" y="0"/>
                </a:lnTo>
                <a:lnTo>
                  <a:pt x="3464491" y="0"/>
                </a:lnTo>
                <a:lnTo>
                  <a:pt x="3476820" y="0"/>
                </a:lnTo>
                <a:lnTo>
                  <a:pt x="3508932" y="0"/>
                </a:lnTo>
                <a:cubicBezTo>
                  <a:pt x="3508932" y="0"/>
                  <a:pt x="3508932" y="0"/>
                  <a:pt x="3518154" y="0"/>
                </a:cubicBezTo>
                <a:lnTo>
                  <a:pt x="3563124" y="0"/>
                </a:lnTo>
                <a:lnTo>
                  <a:pt x="3568615" y="0"/>
                </a:lnTo>
                <a:lnTo>
                  <a:pt x="3582711" y="0"/>
                </a:lnTo>
                <a:lnTo>
                  <a:pt x="3607047" y="0"/>
                </a:lnTo>
                <a:lnTo>
                  <a:pt x="3711363" y="0"/>
                </a:lnTo>
                <a:lnTo>
                  <a:pt x="3757936" y="0"/>
                </a:lnTo>
                <a:lnTo>
                  <a:pt x="3914505" y="0"/>
                </a:lnTo>
                <a:lnTo>
                  <a:pt x="4099165" y="0"/>
                </a:lnTo>
                <a:cubicBezTo>
                  <a:pt x="4099165" y="0"/>
                  <a:pt x="4099165" y="0"/>
                  <a:pt x="4176573" y="0"/>
                </a:cubicBezTo>
                <a:cubicBezTo>
                  <a:pt x="4176573" y="0"/>
                  <a:pt x="4176573" y="0"/>
                  <a:pt x="4211043" y="0"/>
                </a:cubicBezTo>
                <a:lnTo>
                  <a:pt x="4249415" y="0"/>
                </a:lnTo>
                <a:lnTo>
                  <a:pt x="4292911" y="0"/>
                </a:lnTo>
                <a:cubicBezTo>
                  <a:pt x="4370470" y="0"/>
                  <a:pt x="4499735" y="0"/>
                  <a:pt x="4715176" y="0"/>
                </a:cubicBezTo>
                <a:lnTo>
                  <a:pt x="4749035" y="0"/>
                </a:lnTo>
                <a:lnTo>
                  <a:pt x="5107279" y="0"/>
                </a:lnTo>
                <a:lnTo>
                  <a:pt x="5446306" y="0"/>
                </a:lnTo>
                <a:lnTo>
                  <a:pt x="5654500" y="0"/>
                </a:lnTo>
                <a:lnTo>
                  <a:pt x="5879355" y="0"/>
                </a:lnTo>
                <a:lnTo>
                  <a:pt x="6374171" y="0"/>
                </a:lnTo>
                <a:lnTo>
                  <a:pt x="6382691" y="0"/>
                </a:lnTo>
                <a:cubicBezTo>
                  <a:pt x="6392367" y="0"/>
                  <a:pt x="6402043" y="5258"/>
                  <a:pt x="6406881" y="10516"/>
                </a:cubicBezTo>
                <a:cubicBezTo>
                  <a:pt x="6406881" y="10516"/>
                  <a:pt x="6411719" y="10516"/>
                  <a:pt x="6411719" y="15774"/>
                </a:cubicBezTo>
                <a:cubicBezTo>
                  <a:pt x="6411719" y="15774"/>
                  <a:pt x="6411719" y="15774"/>
                  <a:pt x="6412418" y="16534"/>
                </a:cubicBezTo>
                <a:lnTo>
                  <a:pt x="6413765" y="17998"/>
                </a:lnTo>
                <a:lnTo>
                  <a:pt x="6418286" y="21854"/>
                </a:lnTo>
                <a:cubicBezTo>
                  <a:pt x="6439669" y="40092"/>
                  <a:pt x="6525203" y="113046"/>
                  <a:pt x="6867337" y="404863"/>
                </a:cubicBezTo>
                <a:cubicBezTo>
                  <a:pt x="6885830" y="415379"/>
                  <a:pt x="6885830" y="436411"/>
                  <a:pt x="6867337" y="452185"/>
                </a:cubicBezTo>
                <a:cubicBezTo>
                  <a:pt x="6867337" y="452185"/>
                  <a:pt x="6867337" y="452185"/>
                  <a:pt x="6491457" y="772784"/>
                </a:cubicBezTo>
                <a:lnTo>
                  <a:pt x="6413765" y="839050"/>
                </a:lnTo>
                <a:lnTo>
                  <a:pt x="6411719" y="841273"/>
                </a:lnTo>
                <a:cubicBezTo>
                  <a:pt x="6411719" y="841273"/>
                  <a:pt x="6406881" y="841273"/>
                  <a:pt x="6406881" y="846531"/>
                </a:cubicBezTo>
                <a:cubicBezTo>
                  <a:pt x="6402043" y="851789"/>
                  <a:pt x="6392367" y="857047"/>
                  <a:pt x="6382691" y="857047"/>
                </a:cubicBezTo>
                <a:lnTo>
                  <a:pt x="6374171" y="857047"/>
                </a:lnTo>
                <a:lnTo>
                  <a:pt x="6368680" y="857047"/>
                </a:lnTo>
                <a:lnTo>
                  <a:pt x="6348221" y="857047"/>
                </a:lnTo>
                <a:lnTo>
                  <a:pt x="6330248" y="857047"/>
                </a:lnTo>
                <a:lnTo>
                  <a:pt x="6266353" y="857047"/>
                </a:lnTo>
                <a:lnTo>
                  <a:pt x="6225932" y="857047"/>
                </a:lnTo>
                <a:lnTo>
                  <a:pt x="6106926" y="857047"/>
                </a:lnTo>
                <a:lnTo>
                  <a:pt x="6022790" y="857047"/>
                </a:lnTo>
                <a:lnTo>
                  <a:pt x="5844088" y="857047"/>
                </a:lnTo>
                <a:lnTo>
                  <a:pt x="5687880" y="857047"/>
                </a:lnTo>
                <a:lnTo>
                  <a:pt x="5451985" y="857047"/>
                </a:lnTo>
                <a:lnTo>
                  <a:pt x="5188261" y="857047"/>
                </a:lnTo>
                <a:lnTo>
                  <a:pt x="4904764" y="857047"/>
                </a:lnTo>
                <a:lnTo>
                  <a:pt x="4490989" y="857047"/>
                </a:lnTo>
                <a:lnTo>
                  <a:pt x="4176573" y="857047"/>
                </a:lnTo>
                <a:cubicBezTo>
                  <a:pt x="4176573" y="857047"/>
                  <a:pt x="4176573" y="857047"/>
                  <a:pt x="4099165" y="857047"/>
                </a:cubicBezTo>
                <a:cubicBezTo>
                  <a:pt x="4099165" y="857047"/>
                  <a:pt x="4099165" y="857047"/>
                  <a:pt x="4089943" y="857047"/>
                </a:cubicBezTo>
                <a:lnTo>
                  <a:pt x="4057940" y="857047"/>
                </a:lnTo>
                <a:lnTo>
                  <a:pt x="4025386" y="857047"/>
                </a:lnTo>
                <a:cubicBezTo>
                  <a:pt x="3988496" y="857047"/>
                  <a:pt x="3933162" y="857047"/>
                  <a:pt x="3850160" y="857047"/>
                </a:cubicBezTo>
                <a:lnTo>
                  <a:pt x="3563124" y="857047"/>
                </a:lnTo>
                <a:lnTo>
                  <a:pt x="3550795" y="857047"/>
                </a:lnTo>
                <a:lnTo>
                  <a:pt x="3508932" y="857047"/>
                </a:lnTo>
                <a:cubicBezTo>
                  <a:pt x="3508932" y="857047"/>
                  <a:pt x="3508932" y="857047"/>
                  <a:pt x="3483683" y="857047"/>
                </a:cubicBezTo>
                <a:lnTo>
                  <a:pt x="3464491" y="857047"/>
                </a:lnTo>
                <a:lnTo>
                  <a:pt x="3452740" y="857047"/>
                </a:lnTo>
                <a:lnTo>
                  <a:pt x="3423719" y="857047"/>
                </a:lnTo>
                <a:lnTo>
                  <a:pt x="3370481" y="857047"/>
                </a:lnTo>
                <a:lnTo>
                  <a:pt x="3306946" y="857047"/>
                </a:lnTo>
                <a:lnTo>
                  <a:pt x="3147208" y="857047"/>
                </a:lnTo>
                <a:lnTo>
                  <a:pt x="3114429" y="857047"/>
                </a:lnTo>
                <a:lnTo>
                  <a:pt x="2960658" y="857047"/>
                </a:lnTo>
                <a:lnTo>
                  <a:pt x="2827230" y="857047"/>
                </a:lnTo>
                <a:lnTo>
                  <a:pt x="2712413" y="857047"/>
                </a:lnTo>
                <a:lnTo>
                  <a:pt x="2680242" y="857047"/>
                </a:lnTo>
                <a:lnTo>
                  <a:pt x="2603835" y="857047"/>
                </a:lnTo>
                <a:lnTo>
                  <a:pt x="2455042" y="857047"/>
                </a:lnTo>
                <a:lnTo>
                  <a:pt x="2426415" y="857047"/>
                </a:lnTo>
                <a:lnTo>
                  <a:pt x="2209736" y="857047"/>
                </a:lnTo>
                <a:lnTo>
                  <a:pt x="1893047" y="857047"/>
                </a:lnTo>
                <a:cubicBezTo>
                  <a:pt x="1893047" y="857047"/>
                  <a:pt x="1893047" y="857047"/>
                  <a:pt x="1885034" y="857047"/>
                </a:cubicBezTo>
                <a:lnTo>
                  <a:pt x="1843786" y="857047"/>
                </a:lnTo>
                <a:lnTo>
                  <a:pt x="1828944" y="857047"/>
                </a:lnTo>
                <a:cubicBezTo>
                  <a:pt x="1764840" y="857047"/>
                  <a:pt x="1636634" y="857047"/>
                  <a:pt x="1380221" y="857047"/>
                </a:cubicBezTo>
                <a:lnTo>
                  <a:pt x="1333065" y="857047"/>
                </a:lnTo>
                <a:cubicBezTo>
                  <a:pt x="1136016" y="857047"/>
                  <a:pt x="910816" y="857047"/>
                  <a:pt x="653445" y="857047"/>
                </a:cubicBezTo>
                <a:cubicBezTo>
                  <a:pt x="653445" y="857047"/>
                  <a:pt x="653445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939F4-03E0-A542-8F0B-02C1CB75C8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5280460" cy="54426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>
                <a:solidFill>
                  <a:srgbClr val="FEFFFF"/>
                </a:solidFill>
              </a:rPr>
              <a:t>Group 12: Esmeralda Xhyliu, Tytionna Williams, Connor Van Etten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DE4482-3432-4945-ADD4-E3BB2AD15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74" t="12241" r="8984" b="3825"/>
          <a:stretch/>
        </p:blipFill>
        <p:spPr>
          <a:xfrm>
            <a:off x="7250623" y="1138679"/>
            <a:ext cx="4100417" cy="4100417"/>
          </a:xfrm>
          <a:prstGeom prst="roundRect">
            <a:avLst>
              <a:gd name="adj" fmla="val 270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15489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4619543" cy="6854038"/>
          </a:xfrm>
          <a:prstGeom prst="rect">
            <a:avLst/>
          </a:prstGeom>
          <a:solidFill>
            <a:schemeClr val="tx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9CD075-7D9D-A04D-8E17-8EA0A57F2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7A717-D2E6-9B40-AE15-6A0846B39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1546606"/>
            <a:ext cx="3650278" cy="3759253"/>
          </a:xfrm>
        </p:spPr>
        <p:txBody>
          <a:bodyPr>
            <a:normAutofit/>
          </a:bodyPr>
          <a:lstStyle/>
          <a:p>
            <a:pPr marL="0" indent="0" fontAlgn="base">
              <a:lnSpc>
                <a:spcPct val="90000"/>
              </a:lnSpc>
              <a:buNone/>
            </a:pPr>
            <a:endParaRPr lang="en-US" sz="1400" dirty="0"/>
          </a:p>
          <a:p>
            <a:pPr fontAlgn="base">
              <a:lnSpc>
                <a:spcPct val="90000"/>
              </a:lnSpc>
            </a:pPr>
            <a:r>
              <a:rPr lang="en-US" sz="1400" dirty="0"/>
              <a:t>We implemented a Checkers game on an 8x8 board </a:t>
            </a:r>
          </a:p>
          <a:p>
            <a:pPr fontAlgn="base">
              <a:lnSpc>
                <a:spcPct val="90000"/>
              </a:lnSpc>
            </a:pPr>
            <a:r>
              <a:rPr lang="en-US" sz="1400" dirty="0"/>
              <a:t>Languages used:</a:t>
            </a:r>
          </a:p>
          <a:p>
            <a:pPr lvl="1" fontAlgn="base">
              <a:lnSpc>
                <a:spcPct val="90000"/>
              </a:lnSpc>
            </a:pPr>
            <a:r>
              <a:rPr lang="en-US" sz="1200" dirty="0"/>
              <a:t>HTML</a:t>
            </a:r>
          </a:p>
          <a:p>
            <a:pPr lvl="1" fontAlgn="base">
              <a:lnSpc>
                <a:spcPct val="90000"/>
              </a:lnSpc>
            </a:pPr>
            <a:r>
              <a:rPr lang="en-US" sz="1200" dirty="0"/>
              <a:t>CSS</a:t>
            </a:r>
          </a:p>
          <a:p>
            <a:pPr lvl="1" fontAlgn="base">
              <a:lnSpc>
                <a:spcPct val="90000"/>
              </a:lnSpc>
            </a:pPr>
            <a:r>
              <a:rPr lang="en-US" sz="1200" dirty="0"/>
              <a:t>JavaScript</a:t>
            </a:r>
            <a:endParaRPr lang="en-US" sz="1400" dirty="0"/>
          </a:p>
          <a:p>
            <a:pPr fontAlgn="base">
              <a:lnSpc>
                <a:spcPct val="90000"/>
              </a:lnSpc>
            </a:pPr>
            <a:r>
              <a:rPr lang="en-US" sz="1400" dirty="0"/>
              <a:t> Two modes:</a:t>
            </a:r>
          </a:p>
          <a:p>
            <a:pPr lvl="1" fontAlgn="base">
              <a:lnSpc>
                <a:spcPct val="90000"/>
              </a:lnSpc>
            </a:pPr>
            <a:r>
              <a:rPr lang="en-US" sz="1200" dirty="0"/>
              <a:t>Player vs Player</a:t>
            </a:r>
          </a:p>
          <a:p>
            <a:pPr lvl="1" fontAlgn="base">
              <a:lnSpc>
                <a:spcPct val="90000"/>
              </a:lnSpc>
            </a:pPr>
            <a:r>
              <a:rPr lang="en-US" sz="1200" dirty="0"/>
              <a:t>Player vs CPU (unfinished) </a:t>
            </a:r>
            <a:br>
              <a:rPr lang="en-US" sz="1400" dirty="0"/>
            </a:br>
            <a:endParaRPr lang="en-US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52BF1A-67AD-4CD4-8566-FC987A1280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13" r="-1" b="-1"/>
          <a:stretch/>
        </p:blipFill>
        <p:spPr>
          <a:xfrm>
            <a:off x="4619543" y="10"/>
            <a:ext cx="757245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55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D2DB60-BEDF-49D3-89D8-7939F79B31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91" r="9091" b="34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201543D1-8AF1-41DA-AB4A-ECE74D355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0391775" cy="6858000"/>
          </a:xfrm>
          <a:custGeom>
            <a:avLst/>
            <a:gdLst>
              <a:gd name="T0" fmla="*/ 0 w 2184"/>
              <a:gd name="T1" fmla="*/ 1441 h 1441"/>
              <a:gd name="T2" fmla="*/ 1482 w 2184"/>
              <a:gd name="T3" fmla="*/ 1441 h 1441"/>
              <a:gd name="T4" fmla="*/ 2161 w 2184"/>
              <a:gd name="T5" fmla="*/ 762 h 1441"/>
              <a:gd name="T6" fmla="*/ 2161 w 2184"/>
              <a:gd name="T7" fmla="*/ 678 h 1441"/>
              <a:gd name="T8" fmla="*/ 1483 w 2184"/>
              <a:gd name="T9" fmla="*/ 0 h 1441"/>
              <a:gd name="T10" fmla="*/ 0 w 2184"/>
              <a:gd name="T11" fmla="*/ 0 h 1441"/>
              <a:gd name="T12" fmla="*/ 0 w 2184"/>
              <a:gd name="T13" fmla="*/ 1441 h 1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4" h="1441">
                <a:moveTo>
                  <a:pt x="0" y="1441"/>
                </a:moveTo>
                <a:cubicBezTo>
                  <a:pt x="1482" y="1441"/>
                  <a:pt x="1482" y="1441"/>
                  <a:pt x="1482" y="1441"/>
                </a:cubicBezTo>
                <a:cubicBezTo>
                  <a:pt x="2161" y="762"/>
                  <a:pt x="2161" y="762"/>
                  <a:pt x="2161" y="762"/>
                </a:cubicBezTo>
                <a:cubicBezTo>
                  <a:pt x="2184" y="739"/>
                  <a:pt x="2184" y="701"/>
                  <a:pt x="2161" y="678"/>
                </a:cubicBezTo>
                <a:cubicBezTo>
                  <a:pt x="1483" y="0"/>
                  <a:pt x="1483" y="0"/>
                  <a:pt x="1483" y="0"/>
                </a:cubicBezTo>
                <a:cubicBezTo>
                  <a:pt x="0" y="0"/>
                  <a:pt x="0" y="0"/>
                  <a:pt x="0" y="0"/>
                </a:cubicBezTo>
                <a:lnTo>
                  <a:pt x="0" y="1441"/>
                </a:lnTo>
                <a:close/>
              </a:path>
            </a:pathLst>
          </a:custGeom>
          <a:solidFill>
            <a:schemeClr val="tx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4432CF-9EED-EB4E-B834-BE24BA27E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626533"/>
            <a:ext cx="7128933" cy="127846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EFFFF"/>
                </a:solidFill>
              </a:rPr>
              <a:t>Project Objectives / Initial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AA968-323F-9A4D-8F95-BC2B402EA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8" y="2133599"/>
            <a:ext cx="7493000" cy="3809999"/>
          </a:xfrm>
        </p:spPr>
        <p:txBody>
          <a:bodyPr>
            <a:normAutofit/>
          </a:bodyPr>
          <a:lstStyle/>
          <a:p>
            <a:pPr lvl="1"/>
            <a:r>
              <a:rPr lang="en-US" b="0" i="0" u="none" strike="noStrike" dirty="0">
                <a:solidFill>
                  <a:srgbClr val="FEFFFF"/>
                </a:solidFill>
                <a:effectLst/>
                <a:latin typeface="Century Gothic (Body)"/>
                <a:cs typeface="Times New Roman" panose="02020603050405020304" pitchFamily="18" charset="0"/>
              </a:rPr>
              <a:t>Create a Checkers game that allows users to play against one another, or against a ‘computer’ opponent</a:t>
            </a:r>
          </a:p>
          <a:p>
            <a:pPr lvl="1"/>
            <a:r>
              <a:rPr lang="en-US" b="0" i="0" u="none" strike="noStrike" dirty="0">
                <a:solidFill>
                  <a:srgbClr val="FEFFFF"/>
                </a:solidFill>
                <a:effectLst/>
                <a:latin typeface="Century Gothic (Body)"/>
                <a:cs typeface="Times New Roman" panose="02020603050405020304" pitchFamily="18" charset="0"/>
              </a:rPr>
              <a:t>Computer opponent uses the given logic to respond to the user’s </a:t>
            </a:r>
            <a:r>
              <a:rPr lang="en-US" dirty="0">
                <a:solidFill>
                  <a:srgbClr val="FEFFFF"/>
                </a:solidFill>
                <a:latin typeface="Century Gothic (Body)"/>
                <a:cs typeface="Times New Roman" panose="02020603050405020304" pitchFamily="18" charset="0"/>
              </a:rPr>
              <a:t>movement</a:t>
            </a:r>
            <a:r>
              <a:rPr lang="en-US" b="0" i="0" u="none" strike="noStrike" dirty="0">
                <a:solidFill>
                  <a:srgbClr val="FEFFFF"/>
                </a:solidFill>
                <a:effectLst/>
                <a:latin typeface="Century Gothic (Body)"/>
                <a:cs typeface="Times New Roman" panose="02020603050405020304" pitchFamily="18" charset="0"/>
              </a:rPr>
              <a:t> with the best possible moves</a:t>
            </a:r>
          </a:p>
          <a:p>
            <a:pPr lvl="1"/>
            <a:r>
              <a:rPr lang="en-US" dirty="0">
                <a:solidFill>
                  <a:srgbClr val="FEFFFF"/>
                </a:solidFill>
                <a:latin typeface="Century Gothic (Body)"/>
                <a:cs typeface="Times New Roman" panose="02020603050405020304" pitchFamily="18" charset="0"/>
              </a:rPr>
              <a:t>UI Focused Design</a:t>
            </a:r>
            <a:endParaRPr lang="en-US" b="0" i="0" u="none" strike="noStrike" dirty="0">
              <a:solidFill>
                <a:srgbClr val="FEFFFF"/>
              </a:solidFill>
              <a:effectLst/>
              <a:latin typeface="Century Gothic (Body)"/>
              <a:cs typeface="Times New Roman" panose="02020603050405020304" pitchFamily="18" charset="0"/>
            </a:endParaRPr>
          </a:p>
          <a:p>
            <a:pPr lvl="2"/>
            <a:r>
              <a:rPr lang="en-US" b="0" i="0" u="none" strike="noStrike" dirty="0">
                <a:solidFill>
                  <a:srgbClr val="FEFFFF"/>
                </a:solidFill>
                <a:effectLst/>
                <a:latin typeface="Century Gothic (Body)"/>
                <a:cs typeface="Times New Roman" panose="02020603050405020304" pitchFamily="18" charset="0"/>
              </a:rPr>
              <a:t>Reflect the game of Checkers</a:t>
            </a:r>
          </a:p>
          <a:p>
            <a:pPr lvl="2"/>
            <a:r>
              <a:rPr lang="en-US" b="0" i="0" u="none" strike="noStrike" dirty="0">
                <a:solidFill>
                  <a:srgbClr val="FEFFFF"/>
                </a:solidFill>
                <a:effectLst/>
                <a:latin typeface="Century Gothic (Body)"/>
                <a:cs typeface="Times New Roman" panose="02020603050405020304" pitchFamily="18" charset="0"/>
              </a:rPr>
              <a:t>Board shape, colors and pieces</a:t>
            </a:r>
          </a:p>
          <a:p>
            <a:pPr lvl="2"/>
            <a:r>
              <a:rPr lang="en-US" b="0" i="0" u="none" strike="noStrike" dirty="0">
                <a:solidFill>
                  <a:srgbClr val="FEFFFF"/>
                </a:solidFill>
                <a:effectLst/>
                <a:latin typeface="Century Gothic (Body)"/>
                <a:cs typeface="Times New Roman" panose="02020603050405020304" pitchFamily="18" charset="0"/>
              </a:rPr>
              <a:t>Competitive computer movements</a:t>
            </a:r>
            <a:endParaRPr lang="en-US" dirty="0">
              <a:solidFill>
                <a:srgbClr val="FEFFFF"/>
              </a:solidFill>
              <a:latin typeface="Century Gothic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528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9B4AE6-723C-4CD8-BDF8-3DEAF808F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95" r="9196" b="-1"/>
          <a:stretch/>
        </p:blipFill>
        <p:spPr>
          <a:xfrm>
            <a:off x="4485557" y="10"/>
            <a:ext cx="7706443" cy="6857990"/>
          </a:xfrm>
          <a:prstGeom prst="rect">
            <a:avLst/>
          </a:prstGeom>
        </p:spPr>
      </p:pic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23C7736A-5A08-4021-9AB6-390DFF50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8170246" cy="6858000"/>
          </a:xfrm>
          <a:custGeom>
            <a:avLst/>
            <a:gdLst>
              <a:gd name="connsiteX0" fmla="*/ 4738960 w 8170246"/>
              <a:gd name="connsiteY0" fmla="*/ 0 h 6858000"/>
              <a:gd name="connsiteX1" fmla="*/ 4862151 w 8170246"/>
              <a:gd name="connsiteY1" fmla="*/ 0 h 6858000"/>
              <a:gd name="connsiteX2" fmla="*/ 8088169 w 8170246"/>
              <a:gd name="connsiteY2" fmla="*/ 3226735 h 6858000"/>
              <a:gd name="connsiteX3" fmla="*/ 8088169 w 8170246"/>
              <a:gd name="connsiteY3" fmla="*/ 3626507 h 6858000"/>
              <a:gd name="connsiteX4" fmla="*/ 4857393 w 8170246"/>
              <a:gd name="connsiteY4" fmla="*/ 6858000 h 6858000"/>
              <a:gd name="connsiteX5" fmla="*/ 4783581 w 8170246"/>
              <a:gd name="connsiteY5" fmla="*/ 6858000 h 6858000"/>
              <a:gd name="connsiteX6" fmla="*/ 4734202 w 8170246"/>
              <a:gd name="connsiteY6" fmla="*/ 6858000 h 6858000"/>
              <a:gd name="connsiteX7" fmla="*/ 7964978 w 8170246"/>
              <a:gd name="connsiteY7" fmla="*/ 3626507 h 6858000"/>
              <a:gd name="connsiteX8" fmla="*/ 7964978 w 8170246"/>
              <a:gd name="connsiteY8" fmla="*/ 3226735 h 6858000"/>
              <a:gd name="connsiteX9" fmla="*/ 4738960 w 8170246"/>
              <a:gd name="connsiteY9" fmla="*/ 0 h 6858000"/>
              <a:gd name="connsiteX10" fmla="*/ 0 w 8170246"/>
              <a:gd name="connsiteY10" fmla="*/ 0 h 6858000"/>
              <a:gd name="connsiteX11" fmla="*/ 98791 w 8170246"/>
              <a:gd name="connsiteY11" fmla="*/ 0 h 6858000"/>
              <a:gd name="connsiteX12" fmla="*/ 4456718 w 8170246"/>
              <a:gd name="connsiteY12" fmla="*/ 0 h 6858000"/>
              <a:gd name="connsiteX13" fmla="*/ 4603489 w 8170246"/>
              <a:gd name="connsiteY13" fmla="*/ 0 h 6858000"/>
              <a:gd name="connsiteX14" fmla="*/ 7829507 w 8170246"/>
              <a:gd name="connsiteY14" fmla="*/ 3226735 h 6858000"/>
              <a:gd name="connsiteX15" fmla="*/ 7829507 w 8170246"/>
              <a:gd name="connsiteY15" fmla="*/ 3626507 h 6858000"/>
              <a:gd name="connsiteX16" fmla="*/ 4598731 w 8170246"/>
              <a:gd name="connsiteY16" fmla="*/ 6858000 h 6858000"/>
              <a:gd name="connsiteX17" fmla="*/ 4540663 w 8170246"/>
              <a:gd name="connsiteY17" fmla="*/ 6858000 h 6858000"/>
              <a:gd name="connsiteX18" fmla="*/ 133398 w 8170246"/>
              <a:gd name="connsiteY18" fmla="*/ 6858000 h 6858000"/>
              <a:gd name="connsiteX19" fmla="*/ 0 w 8170246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170246" h="6858000">
                <a:moveTo>
                  <a:pt x="4738960" y="0"/>
                </a:moveTo>
                <a:lnTo>
                  <a:pt x="4862151" y="0"/>
                </a:lnTo>
                <a:cubicBezTo>
                  <a:pt x="4862151" y="0"/>
                  <a:pt x="4862151" y="0"/>
                  <a:pt x="8088169" y="3226735"/>
                </a:cubicBezTo>
                <a:cubicBezTo>
                  <a:pt x="8197606" y="3336196"/>
                  <a:pt x="8197606" y="3517045"/>
                  <a:pt x="8088169" y="3626507"/>
                </a:cubicBezTo>
                <a:cubicBezTo>
                  <a:pt x="8088169" y="3626507"/>
                  <a:pt x="8088169" y="3626507"/>
                  <a:pt x="4857393" y="6858000"/>
                </a:cubicBezTo>
                <a:cubicBezTo>
                  <a:pt x="4857393" y="6858000"/>
                  <a:pt x="4857393" y="6858000"/>
                  <a:pt x="4783581" y="6858000"/>
                </a:cubicBezTo>
                <a:lnTo>
                  <a:pt x="4734202" y="6858000"/>
                </a:lnTo>
                <a:cubicBezTo>
                  <a:pt x="7964978" y="3626507"/>
                  <a:pt x="7964978" y="3626507"/>
                  <a:pt x="7964978" y="3626507"/>
                </a:cubicBezTo>
                <a:cubicBezTo>
                  <a:pt x="8074415" y="3517045"/>
                  <a:pt x="8074415" y="3336196"/>
                  <a:pt x="7964978" y="3226735"/>
                </a:cubicBezTo>
                <a:cubicBezTo>
                  <a:pt x="4738960" y="0"/>
                  <a:pt x="4738960" y="0"/>
                  <a:pt x="4738960" y="0"/>
                </a:cubicBezTo>
                <a:close/>
                <a:moveTo>
                  <a:pt x="0" y="0"/>
                </a:moveTo>
                <a:lnTo>
                  <a:pt x="98791" y="0"/>
                </a:lnTo>
                <a:cubicBezTo>
                  <a:pt x="1075904" y="0"/>
                  <a:pt x="2469401" y="0"/>
                  <a:pt x="4456718" y="0"/>
                </a:cubicBezTo>
                <a:lnTo>
                  <a:pt x="4603489" y="0"/>
                </a:lnTo>
                <a:cubicBezTo>
                  <a:pt x="4603489" y="0"/>
                  <a:pt x="4603489" y="0"/>
                  <a:pt x="7829507" y="3226735"/>
                </a:cubicBezTo>
                <a:cubicBezTo>
                  <a:pt x="7938944" y="3336196"/>
                  <a:pt x="7938944" y="3517045"/>
                  <a:pt x="7829507" y="3626507"/>
                </a:cubicBezTo>
                <a:cubicBezTo>
                  <a:pt x="7829507" y="3626507"/>
                  <a:pt x="7829507" y="3626507"/>
                  <a:pt x="4598731" y="6858000"/>
                </a:cubicBezTo>
                <a:lnTo>
                  <a:pt x="4540663" y="6858000"/>
                </a:lnTo>
                <a:cubicBezTo>
                  <a:pt x="4077749" y="6858000"/>
                  <a:pt x="2938270" y="6858000"/>
                  <a:pt x="133398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41BD4E-5193-422F-8315-BD4D48EA3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25" y="624110"/>
            <a:ext cx="4623955" cy="1280890"/>
          </a:xfrm>
        </p:spPr>
        <p:txBody>
          <a:bodyPr>
            <a:normAutofit/>
          </a:bodyPr>
          <a:lstStyle/>
          <a:p>
            <a:r>
              <a:rPr lang="en-US" dirty="0"/>
              <a:t>Development Process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3DF4D3-8A35-461A-ABE0-F56B78A13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5634E-11ED-4D9B-A022-FB7D7FCF8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2" y="2133600"/>
            <a:ext cx="5208588" cy="4368800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</a:pPr>
            <a:r>
              <a:rPr lang="en-US" sz="1400" b="0" i="0" u="none" strike="noStrike" dirty="0">
                <a:effectLst/>
                <a:latin typeface="Century Gothic (Body)"/>
                <a:cs typeface="Times New Roman" panose="02020603050405020304" pitchFamily="18" charset="0"/>
              </a:rPr>
              <a:t>Transition</a:t>
            </a:r>
            <a:r>
              <a:rPr lang="en-US" sz="1400" dirty="0">
                <a:latin typeface="Century Gothic (Body)"/>
                <a:cs typeface="Times New Roman" panose="02020603050405020304" pitchFamily="18" charset="0"/>
              </a:rPr>
              <a:t>ed from Water-Fall Model to an Incremental Model</a:t>
            </a:r>
          </a:p>
          <a:p>
            <a:pPr lvl="2">
              <a:lnSpc>
                <a:spcPct val="90000"/>
              </a:lnSpc>
            </a:pPr>
            <a:r>
              <a:rPr lang="en-US" dirty="0">
                <a:latin typeface="Century Gothic (Body)"/>
                <a:cs typeface="Times New Roman" panose="02020603050405020304" pitchFamily="18" charset="0"/>
              </a:rPr>
              <a:t>  changing to a less structured build was very beneficial </a:t>
            </a:r>
          </a:p>
          <a:p>
            <a:pPr lvl="2">
              <a:lnSpc>
                <a:spcPct val="90000"/>
              </a:lnSpc>
            </a:pPr>
            <a:endParaRPr lang="en-US" b="0" i="0" u="none" strike="noStrike" dirty="0">
              <a:effectLst/>
              <a:latin typeface="Century Gothic (Body)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</a:pPr>
            <a:r>
              <a:rPr lang="en-US" sz="1400" dirty="0">
                <a:latin typeface="Century Gothic (Body)"/>
                <a:cs typeface="Times New Roman" panose="02020603050405020304" pitchFamily="18" charset="0"/>
              </a:rPr>
              <a:t>Many changes were made that affected the process</a:t>
            </a:r>
          </a:p>
          <a:p>
            <a:pPr lvl="2">
              <a:lnSpc>
                <a:spcPct val="90000"/>
              </a:lnSpc>
            </a:pPr>
            <a:r>
              <a:rPr lang="en-US" b="0" i="0" u="none" strike="noStrike" dirty="0">
                <a:effectLst/>
                <a:latin typeface="Century Gothic (Body)"/>
                <a:cs typeface="Times New Roman" panose="02020603050405020304" pitchFamily="18" charset="0"/>
              </a:rPr>
              <a:t>GUI to Web App</a:t>
            </a:r>
          </a:p>
          <a:p>
            <a:pPr lvl="2">
              <a:lnSpc>
                <a:spcPct val="90000"/>
              </a:lnSpc>
            </a:pPr>
            <a:r>
              <a:rPr lang="en-US" b="0" i="0" u="none" strike="noStrike" dirty="0">
                <a:effectLst/>
                <a:latin typeface="Century Gothic (Body)"/>
                <a:cs typeface="Times New Roman" panose="02020603050405020304" pitchFamily="18" charset="0"/>
              </a:rPr>
              <a:t>Designing had multiple stages</a:t>
            </a:r>
          </a:p>
          <a:p>
            <a:pPr lvl="2">
              <a:lnSpc>
                <a:spcPct val="90000"/>
              </a:lnSpc>
            </a:pPr>
            <a:r>
              <a:rPr lang="en-US" dirty="0">
                <a:latin typeface="Century Gothic (Body)"/>
                <a:cs typeface="Times New Roman" panose="02020603050405020304" pitchFamily="18" charset="0"/>
              </a:rPr>
              <a:t>Several Reworks</a:t>
            </a:r>
            <a:endParaRPr lang="en-US" b="0" i="0" u="none" strike="noStrike" dirty="0">
              <a:effectLst/>
              <a:latin typeface="Century Gothic (Body)"/>
              <a:cs typeface="Times New Roman" panose="02020603050405020304" pitchFamily="18" charset="0"/>
            </a:endParaRPr>
          </a:p>
          <a:p>
            <a:pPr marL="548640" lvl="2" indent="0">
              <a:lnSpc>
                <a:spcPct val="90000"/>
              </a:lnSpc>
              <a:buNone/>
            </a:pPr>
            <a:endParaRPr lang="en-US" b="0" i="0" u="none" strike="noStrike" dirty="0">
              <a:effectLst/>
              <a:latin typeface="Century Gothic (Body)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</a:pPr>
            <a:r>
              <a:rPr lang="en-US" sz="1400" dirty="0">
                <a:latin typeface="Century Gothic (Body)"/>
                <a:cs typeface="Times New Roman" panose="02020603050405020304" pitchFamily="18" charset="0"/>
              </a:rPr>
              <a:t>Assessed each Process of Software development as we worked through our models</a:t>
            </a:r>
          </a:p>
          <a:p>
            <a:pPr lvl="2">
              <a:lnSpc>
                <a:spcPct val="90000"/>
              </a:lnSpc>
            </a:pPr>
            <a:r>
              <a:rPr lang="en-US" b="0" i="0" u="none" strike="noStrike" dirty="0">
                <a:effectLst/>
                <a:latin typeface="Century Gothic (Body)"/>
                <a:cs typeface="Times New Roman" panose="02020603050405020304" pitchFamily="18" charset="0"/>
              </a:rPr>
              <a:t>Re</a:t>
            </a:r>
            <a:r>
              <a:rPr lang="en-US" dirty="0">
                <a:latin typeface="Century Gothic (Body)"/>
                <a:cs typeface="Times New Roman" panose="02020603050405020304" pitchFamily="18" charset="0"/>
              </a:rPr>
              <a:t>quirements, Design, Testing and Validation, and Implementation</a:t>
            </a:r>
            <a:endParaRPr lang="en-US" b="0" i="0" u="none" strike="noStrike" dirty="0">
              <a:effectLst/>
              <a:latin typeface="Century Gothic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469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3516C8-F227-4B77-9AA7-61B9A0B78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EC3794-4F25-77E8-467D-B779E5D45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568" y="5702300"/>
            <a:ext cx="8911687" cy="778589"/>
          </a:xfrm>
        </p:spPr>
        <p:txBody>
          <a:bodyPr anchor="b">
            <a:normAutofit/>
          </a:bodyPr>
          <a:lstStyle/>
          <a:p>
            <a:r>
              <a:rPr lang="en-US" sz="2800" dirty="0"/>
              <a:t>Incremental Model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91B420C-C4C8-44DF-96B2-FBD101464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3577BB-5C54-4E18-B354-7EC7815705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19"/>
          <a:stretch/>
        </p:blipFill>
        <p:spPr>
          <a:xfrm>
            <a:off x="1905537" y="433351"/>
            <a:ext cx="9137436" cy="4895800"/>
          </a:xfrm>
          <a:prstGeom prst="rect">
            <a:avLst/>
          </a:prstGeom>
        </p:spPr>
      </p:pic>
      <p:sp>
        <p:nvSpPr>
          <p:cNvPr id="13" name="Freeform 33">
            <a:extLst>
              <a:ext uri="{FF2B5EF4-FFF2-40B4-BE49-F238E27FC236}">
                <a16:creationId xmlns:a16="http://schemas.microsoft.com/office/drawing/2014/main" id="{070928B1-3E69-44AC-A1EE-B4E4270A7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69172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34013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0">
            <a:extLst>
              <a:ext uri="{FF2B5EF4-FFF2-40B4-BE49-F238E27FC236}">
                <a16:creationId xmlns:a16="http://schemas.microsoft.com/office/drawing/2014/main" id="{2B258D2B-6AC3-4B3A-A87C-FD7E65178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724153-1BA5-4B88-870F-394A37D2AA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12" r="15031" b="-1"/>
          <a:stretch/>
        </p:blipFill>
        <p:spPr>
          <a:xfrm>
            <a:off x="-813091" y="-1"/>
            <a:ext cx="7574440" cy="6857990"/>
          </a:xfrm>
          <a:prstGeom prst="rect">
            <a:avLst/>
          </a:pr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8D55DD8B-9BF9-4B91-A22D-2D3F2AEFF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ABC5C-08D2-97FC-3250-2A2E4E2F4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EFFFF"/>
                </a:solidFill>
              </a:rPr>
              <a:t>Challenges within Production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866F5-9937-82AB-0CA0-4BE0660CE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1176" y="172528"/>
            <a:ext cx="4749001" cy="642907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fontAlgn="base">
              <a:lnSpc>
                <a:spcPct val="9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Consider both the audience and the team history</a:t>
            </a:r>
          </a:p>
          <a:p>
            <a:pPr lvl="1" fontAlgn="base">
              <a:lnSpc>
                <a:spcPct val="90000"/>
              </a:lnSpc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Juniors first project</a:t>
            </a:r>
          </a:p>
          <a:p>
            <a:pPr lvl="1" fontAlgn="base">
              <a:lnSpc>
                <a:spcPct val="90000"/>
              </a:lnSpc>
            </a:pP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fontAlgn="base">
              <a:lnSpc>
                <a:spcPct val="9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Tunnel Vision or Lacking Group work</a:t>
            </a:r>
          </a:p>
          <a:p>
            <a:pPr lvl="1" fontAlgn="base">
              <a:lnSpc>
                <a:spcPct val="90000"/>
              </a:lnSpc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Often our habits of working alone kicked in</a:t>
            </a:r>
          </a:p>
          <a:p>
            <a:pPr lvl="1" fontAlgn="base">
              <a:lnSpc>
                <a:spcPct val="90000"/>
              </a:lnSpc>
            </a:pP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fontAlgn="base">
              <a:lnSpc>
                <a:spcPct val="9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Time Complexities</a:t>
            </a:r>
          </a:p>
          <a:p>
            <a:pPr lvl="1" fontAlgn="base">
              <a:lnSpc>
                <a:spcPct val="90000"/>
              </a:lnSpc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Understanding each persons schedules </a:t>
            </a:r>
          </a:p>
          <a:p>
            <a:pPr lvl="1" fontAlgn="base">
              <a:lnSpc>
                <a:spcPct val="90000"/>
              </a:lnSpc>
            </a:pP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fontAlgn="base">
              <a:lnSpc>
                <a:spcPct val="9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Unfamiliar With Languages</a:t>
            </a:r>
          </a:p>
          <a:p>
            <a:pPr lvl="1" fontAlgn="base">
              <a:lnSpc>
                <a:spcPct val="90000"/>
              </a:lnSpc>
            </a:pP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Javascript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CSS, HTML</a:t>
            </a:r>
          </a:p>
          <a:p>
            <a:pPr lvl="1" fontAlgn="base">
              <a:lnSpc>
                <a:spcPct val="90000"/>
              </a:lnSpc>
            </a:pP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fontAlgn="base">
              <a:lnSpc>
                <a:spcPct val="9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GitHub Troubles</a:t>
            </a:r>
          </a:p>
          <a:p>
            <a:pPr lvl="1" fontAlgn="base">
              <a:lnSpc>
                <a:spcPct val="90000"/>
              </a:lnSpc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Overwrites, deletions, forgetting to commit</a:t>
            </a:r>
          </a:p>
          <a:p>
            <a:pPr lvl="1" fontAlgn="base">
              <a:lnSpc>
                <a:spcPct val="90000"/>
              </a:lnSpc>
            </a:pP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fontAlgn="base">
              <a:lnSpc>
                <a:spcPct val="9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Tunnel Vision</a:t>
            </a:r>
          </a:p>
          <a:p>
            <a:pPr fontAlgn="base">
              <a:lnSpc>
                <a:spcPct val="90000"/>
              </a:lnSpc>
            </a:pPr>
            <a:endParaRPr lang="en-US" sz="13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719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3244AB-E8F9-4966-99F0-985319211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Timeline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191467B-BC47-4935-A292-D1CCE4D0F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823384" cy="3759253"/>
          </a:xfrm>
        </p:spPr>
        <p:txBody>
          <a:bodyPr>
            <a:normAutofit/>
          </a:bodyPr>
          <a:lstStyle/>
          <a:p>
            <a:r>
              <a:rPr lang="en-US" dirty="0"/>
              <a:t>Gantt Design Process </a:t>
            </a:r>
          </a:p>
          <a:p>
            <a:r>
              <a:rPr lang="en-US" dirty="0"/>
              <a:t>Includes a weekly view of when work started and completed for each stage of the project. </a:t>
            </a:r>
          </a:p>
          <a:p>
            <a:r>
              <a:rPr lang="en-US" dirty="0"/>
              <a:t>Transition from Water Fall model to Incremental Model</a:t>
            </a:r>
          </a:p>
          <a:p>
            <a:pPr lvl="1"/>
            <a:r>
              <a:rPr lang="en-US" dirty="0"/>
              <a:t>Easier to test and debug</a:t>
            </a:r>
          </a:p>
          <a:p>
            <a:pPr lvl="1"/>
            <a:r>
              <a:rPr lang="en-US" dirty="0"/>
              <a:t>More flexible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timeline&#10;&#10;Description automatically generated">
            <a:extLst>
              <a:ext uri="{FF2B5EF4-FFF2-40B4-BE49-F238E27FC236}">
                <a16:creationId xmlns:a16="http://schemas.microsoft.com/office/drawing/2014/main" id="{C8A58BC8-4C1F-470F-E94F-CD6B9C060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236" y="1082128"/>
            <a:ext cx="7344218" cy="4254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5717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9EE869B-085D-43B3-AED8-9B0655612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4E744A-A072-47AF-981A-3718617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tx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F95DD1-2B9D-4DDF-95D0-9BAD738EB8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34" r="26633"/>
          <a:stretch/>
        </p:blipFill>
        <p:spPr>
          <a:xfrm>
            <a:off x="8229598" y="10"/>
            <a:ext cx="3962401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F0254341-1068-4FB7-8AEF-220C6EB41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FF91CF-773F-CD4C-80F6-FBAC6CCA4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330546" cy="778933"/>
          </a:xfrm>
        </p:spPr>
        <p:txBody>
          <a:bodyPr anchor="ctr">
            <a:normAutofit fontScale="90000"/>
          </a:bodyPr>
          <a:lstStyle/>
          <a:p>
            <a:r>
              <a:rPr lang="en-US" sz="3000" dirty="0">
                <a:solidFill>
                  <a:srgbClr val="FEFFFF"/>
                </a:solidFill>
              </a:rPr>
              <a:t>Project Description – Design 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E7B80-68A3-CD4D-B9E7-DB4221818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Main Menu contains 4 options: 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Player vs Player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Player vs Computer (AI) 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Checkers Rulebook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Quit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Both modes share the same game rules but will play slightly different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Player vs Computer mode: user will always start regardless of color 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Player vs Player mode: user who is assigned red starts 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Special Features in our Implementation 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Move availability highlighting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Graphically seeing the pieces move 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solidFill>
                  <a:srgbClr val="FEFFFF"/>
                </a:solidFill>
              </a:rPr>
              <a:t>Visual Indication of turn</a:t>
            </a:r>
            <a:br>
              <a:rPr lang="en-US" sz="1500" dirty="0">
                <a:solidFill>
                  <a:srgbClr val="FEFFFF"/>
                </a:solidFill>
              </a:rPr>
            </a:br>
            <a:endParaRPr lang="en-US" sz="15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514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93262980-E907-4930-9E6E-3DC2025C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BEEF0-B5FC-43D7-AF3E-41B2053B4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4D5964"/>
                </a:solidFill>
              </a:rPr>
              <a:t>Code Logic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FD53EBD-B361-45AD-8ABF-9270B20B4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rgbClr val="4D596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21F4D-8E83-4B5A-9207-BD00BD95E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buClr>
                <a:srgbClr val="8D98D8"/>
              </a:buClr>
            </a:pPr>
            <a:r>
              <a:rPr lang="en-US" sz="1400"/>
              <a:t>Use of HTML classes to create a table to “hold” our board</a:t>
            </a:r>
          </a:p>
          <a:p>
            <a:pPr>
              <a:lnSpc>
                <a:spcPct val="90000"/>
              </a:lnSpc>
              <a:buClr>
                <a:srgbClr val="8D98D8"/>
              </a:buClr>
            </a:pPr>
            <a:r>
              <a:rPr lang="en-US" sz="1400"/>
              <a:t>CSS gives us the color and visual representation</a:t>
            </a:r>
          </a:p>
          <a:p>
            <a:pPr>
              <a:lnSpc>
                <a:spcPct val="90000"/>
              </a:lnSpc>
              <a:buClr>
                <a:srgbClr val="8D98D8"/>
              </a:buClr>
            </a:pPr>
            <a:r>
              <a:rPr lang="en-US" sz="1400"/>
              <a:t>JavaScript gives the pulls the HTML elements and pieces and places them into an array.</a:t>
            </a:r>
          </a:p>
          <a:p>
            <a:pPr lvl="1">
              <a:lnSpc>
                <a:spcPct val="90000"/>
              </a:lnSpc>
              <a:buClr>
                <a:srgbClr val="8D98D8"/>
              </a:buClr>
            </a:pPr>
            <a:r>
              <a:rPr lang="en-US" sz="1400"/>
              <a:t>Specified distances can then represent the surrounding cells or spaces</a:t>
            </a:r>
          </a:p>
          <a:p>
            <a:pPr lvl="1">
              <a:lnSpc>
                <a:spcPct val="90000"/>
              </a:lnSpc>
              <a:buClr>
                <a:srgbClr val="8D98D8"/>
              </a:buClr>
            </a:pPr>
            <a:r>
              <a:rPr lang="en-US" sz="1400"/>
              <a:t>Multiple checks occur that include:</a:t>
            </a:r>
          </a:p>
          <a:p>
            <a:pPr lvl="2">
              <a:lnSpc>
                <a:spcPct val="90000"/>
              </a:lnSpc>
              <a:buClr>
                <a:srgbClr val="8D98D8"/>
              </a:buClr>
            </a:pPr>
            <a:r>
              <a:rPr lang="en-US"/>
              <a:t>Turn</a:t>
            </a:r>
          </a:p>
          <a:p>
            <a:pPr lvl="2">
              <a:lnSpc>
                <a:spcPct val="90000"/>
              </a:lnSpc>
              <a:buClr>
                <a:srgbClr val="8D98D8"/>
              </a:buClr>
            </a:pPr>
            <a:r>
              <a:rPr lang="en-US"/>
              <a:t>Color</a:t>
            </a:r>
          </a:p>
          <a:p>
            <a:pPr lvl="2">
              <a:lnSpc>
                <a:spcPct val="90000"/>
              </a:lnSpc>
              <a:buClr>
                <a:srgbClr val="8D98D8"/>
              </a:buClr>
            </a:pPr>
            <a:r>
              <a:rPr lang="en-US"/>
              <a:t>Moves</a:t>
            </a:r>
          </a:p>
          <a:p>
            <a:pPr lvl="2">
              <a:lnSpc>
                <a:spcPct val="90000"/>
              </a:lnSpc>
              <a:buClr>
                <a:srgbClr val="8D98D8"/>
              </a:buClr>
            </a:pPr>
            <a:r>
              <a:rPr lang="en-US"/>
              <a:t>Position</a:t>
            </a:r>
          </a:p>
          <a:p>
            <a:pPr marL="914400" lvl="2" indent="0">
              <a:lnSpc>
                <a:spcPct val="90000"/>
              </a:lnSpc>
              <a:buClr>
                <a:srgbClr val="8D98D8"/>
              </a:buClr>
              <a:buNone/>
            </a:pPr>
            <a:endParaRPr lang="en-US"/>
          </a:p>
        </p:txBody>
      </p:sp>
      <p:sp>
        <p:nvSpPr>
          <p:cNvPr id="50" name="Freeform 11">
            <a:extLst>
              <a:ext uri="{FF2B5EF4-FFF2-40B4-BE49-F238E27FC236}">
                <a16:creationId xmlns:a16="http://schemas.microsoft.com/office/drawing/2014/main" id="{DA1A4CE7-6399-4B37-ACE2-CFC4B4077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370AFC-68F1-42F8-98EF-C725D6F2B9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3" r="-1" b="-1"/>
          <a:stretch/>
        </p:blipFill>
        <p:spPr>
          <a:xfrm>
            <a:off x="4619543" y="10"/>
            <a:ext cx="7572457" cy="685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98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BFE4781A-41C7-4F27-8792-A74EFB8E5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6AFD431-09B7-42CA-BF39-9FE5DBE5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711C96E-3D2D-48C8-AAB9-C1CB02D1D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tx2">
              <a:lumMod val="90000"/>
            </a:schemeClr>
          </a:solidFill>
        </p:grpSpPr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0D18AF42-7CD5-4754-91D4-1BE53B5D1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A28C8F1A-9407-4D67-8250-D8923BC6D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5CE0A2B0-F7F1-442C-A287-CD6F729E2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9E69CFA3-AE12-4EAF-A3A1-564BEEFEF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ECB64037-2AE8-4CA9-AD8E-7ACC8618F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8D319B10-EE8E-453F-A137-D7EEFA208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3283F486-509C-4A42-8EED-794A991D2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EBBFBB12-E756-4386-9C17-CA5743838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ADD0E7E-F4A6-4B3F-8A2F-BCBFAFBA2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C19FCFB7-5E71-4197-8EC7-2ACB6DB02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EAA533FE-4903-48DD-A921-421A9C44AF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54CC5D8E-0D6C-4021-B84E-5D6182C0E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58" name="Freeform 6">
            <a:extLst>
              <a:ext uri="{FF2B5EF4-FFF2-40B4-BE49-F238E27FC236}">
                <a16:creationId xmlns:a16="http://schemas.microsoft.com/office/drawing/2014/main" id="{E7D63BAB-D0DB-4F66-92F9-4D2E0A2E5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643468"/>
            <a:ext cx="7560245" cy="5571066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5C962B-E53D-418B-844F-21ED379262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7310" y="1286934"/>
            <a:ext cx="5292436" cy="42841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charset="2"/>
              <a:buChar char=""/>
            </a:pPr>
            <a:r>
              <a:rPr lang="en-US" sz="8800" dirty="0">
                <a:solidFill>
                  <a:srgbClr val="FFFFFF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86195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743</TotalTime>
  <Words>401</Words>
  <Application>Microsoft Office PowerPoint</Application>
  <PresentationFormat>Widescreen</PresentationFormat>
  <Paragraphs>81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Century Gothic (Body)</vt:lpstr>
      <vt:lpstr>Wingdings 3</vt:lpstr>
      <vt:lpstr>Wisp</vt:lpstr>
      <vt:lpstr>CIS 434 Course Project:  Checkers Game</vt:lpstr>
      <vt:lpstr>Project Objectives / Initial Goals</vt:lpstr>
      <vt:lpstr>Development Process</vt:lpstr>
      <vt:lpstr>Incremental Model</vt:lpstr>
      <vt:lpstr>Challenges within Production</vt:lpstr>
      <vt:lpstr>Timeline</vt:lpstr>
      <vt:lpstr>Project Description – Design Specifications</vt:lpstr>
      <vt:lpstr>Code Logic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Esmeralda  Xhyliu</dc:creator>
  <cp:lastModifiedBy>Connor Van Etten</cp:lastModifiedBy>
  <cp:revision>11</cp:revision>
  <dcterms:created xsi:type="dcterms:W3CDTF">2022-02-18T17:03:38Z</dcterms:created>
  <dcterms:modified xsi:type="dcterms:W3CDTF">2022-04-29T02:52:04Z</dcterms:modified>
</cp:coreProperties>
</file>

<file path=docProps/thumbnail.jpeg>
</file>